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 Hershey" initials="EAH3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6" d="100"/>
          <a:sy n="126" d="100"/>
        </p:scale>
        <p:origin x="-11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7T01:09:12.601" idx="1">
    <p:pos x="1435" y="1045"/>
    <p:text>Wrong year in payment dates - do we care?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81D92-4E59-4F8F-B92B-4DCEFBEC0C89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CB2C9-3756-492C-A0F7-8708DF2E8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3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30115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1F3B57D-D310-4452-88CC-5327DFE37AC2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3011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3011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CAB035-4E70-4653-85D8-8A9B5E982C0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7301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36250AA0-2DFB-4E25-8933-AE2F3FE6994B}" type="slidenum">
              <a:rPr lang="en-US" sz="1200"/>
              <a:pPr algn="r" eaLnBrk="1" hangingPunct="1"/>
              <a:t>1</a:t>
            </a:fld>
            <a:endParaRPr lang="en-US" sz="1200"/>
          </a:p>
        </p:txBody>
      </p:sp>
      <p:sp>
        <p:nvSpPr>
          <p:cNvPr id="7301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01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114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3114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4DD4236-5494-4159-AFD7-A7616733907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3114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3114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F31AF63-CA40-40CD-A31B-AD46587362D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216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3216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E53B877-081A-460F-B961-DFE7A86DB27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3216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3216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7230B36-280E-4C5B-B025-47A92406DC6A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33187" name="Date Placeholder 2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B85908A-EFEF-4C35-B063-4DDD8AB460A9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3318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3318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58CBA6E-A9E2-4AF8-AD4C-05CAEB5E6E2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7331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795903CC-B236-46A8-A24B-212BA9EDB66A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7331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31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4212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34213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5FA3A3E-E403-4D05-A3C2-ECF98DDF83EB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34214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3421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85F1E9-AAC7-42B3-AFDB-FD1390F8791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5236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35237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1401838-6D9B-4055-9B40-746C09DC385F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35238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35239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00DC64-4CDD-487C-B556-42D9F84E17F1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6260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36261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BC2E80-2901-455A-A8AC-0E68C38D54A1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36262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36263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C3E18EB-5F7B-422A-8D2F-638FD28ABFB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284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37285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C024C8E-3084-4C5A-91EC-F1C7296730CD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37286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37287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14E73DF-55AF-4911-86FD-5AF3DE08A1F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8308" name="Header Placehold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Notes/Handouts</a:t>
            </a:r>
          </a:p>
        </p:txBody>
      </p:sp>
      <p:sp>
        <p:nvSpPr>
          <p:cNvPr id="738309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843CD23-D945-4158-9A3A-5ABB2C25DEEC}" type="datetime1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1/6/2012</a:t>
            </a:fld>
            <a:endParaRPr lang="en-US" smtClean="0"/>
          </a:p>
        </p:txBody>
      </p:sp>
      <p:sp>
        <p:nvSpPr>
          <p:cNvPr id="738310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NJ Training TY 2008</a:t>
            </a:r>
          </a:p>
        </p:txBody>
      </p:sp>
      <p:sp>
        <p:nvSpPr>
          <p:cNvPr id="738311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D4F0598-C1B2-4BB6-83E1-9117CA3B90C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1223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906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223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10000"/>
            <a:ext cx="7467600" cy="19812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1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3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0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6046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6046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1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59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7244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47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89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2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5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2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5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58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Calibri" pitchFamily="34" charset="0"/>
                <a:ea typeface="ＭＳ Ｐゴシック" pitchFamily="-65" charset="-128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58053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Calibri" pitchFamily="34" charset="0"/>
                  <a:ea typeface="ＭＳ Ｐゴシック" pitchFamily="-65" charset="-128"/>
                </a:endParaRPr>
              </a:p>
            </p:txBody>
          </p:sp>
          <p:sp>
            <p:nvSpPr>
              <p:cNvPr id="258054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25805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3975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39E8826F-141A-44E3-BFB4-D7A9AA522993}" type="datetimeFigureOut">
              <a:rPr lang="en-US" smtClean="0"/>
              <a:t>1/6/2012</a:t>
            </a:fld>
            <a:endParaRPr lang="en-US"/>
          </a:p>
        </p:txBody>
      </p:sp>
      <p:sp>
        <p:nvSpPr>
          <p:cNvPr id="25805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endParaRPr lang="en-US"/>
          </a:p>
        </p:txBody>
      </p:sp>
      <p:sp>
        <p:nvSpPr>
          <p:cNvPr id="25805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ea typeface="ＭＳ Ｐゴシック" pitchFamily="-65" charset="-128"/>
              </a:defRPr>
            </a:lvl1pPr>
          </a:lstStyle>
          <a:p>
            <a:fld id="{1BD5BAFE-4CC5-455D-9C8E-8084B914EEBE}" type="slidenum">
              <a:rPr lang="en-US" smtClean="0"/>
              <a:t>‹#›</a:t>
            </a:fld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 b="1">
          <a:solidFill>
            <a:schemeClr val="tx2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comments" Target="../comments/commen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 Payments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Form 1040  Lines 62-72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Pub 4012  Tab 6</a:t>
            </a:r>
          </a:p>
        </p:txBody>
      </p:sp>
      <p:pic>
        <p:nvPicPr>
          <p:cNvPr id="452619" name="~PP230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0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2971800" y="152400"/>
            <a:ext cx="5867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/>
            <a:r>
              <a:rPr lang="en-US" sz="1400" dirty="0"/>
              <a:t>4491-28 Payments v11.0 </a:t>
            </a:r>
            <a:r>
              <a:rPr lang="en-US" sz="1400" dirty="0" smtClean="0"/>
              <a:t>VO.pptx</a:t>
            </a:r>
            <a:endParaRPr lang="en-US" sz="1400" dirty="0"/>
          </a:p>
        </p:txBody>
      </p:sp>
      <p:sp>
        <p:nvSpPr>
          <p:cNvPr id="335878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35879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AE1BE02-2D15-43B5-BAB0-DA41BA88A43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mtClean="0"/>
          </a:p>
        </p:txBody>
      </p:sp>
      <p:sp>
        <p:nvSpPr>
          <p:cNvPr id="335880" name="Footer Placeholder 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42061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26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26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REFUNDABLE CREDITS QUIZ #1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Which of the following are automatically calculated in </a:t>
            </a:r>
            <a:r>
              <a:rPr lang="en-US" dirty="0" err="1" smtClean="0"/>
              <a:t>TaxWise</a:t>
            </a:r>
            <a:r>
              <a:rPr lang="en-US" dirty="0" smtClean="0"/>
              <a:t>:</a:t>
            </a:r>
          </a:p>
          <a:p>
            <a:pPr lvl="1" eaLnBrk="1" hangingPunct="1">
              <a:defRPr/>
            </a:pPr>
            <a:r>
              <a:rPr lang="en-US" dirty="0" smtClean="0"/>
              <a:t>Federal Income Tax Withholding</a:t>
            </a:r>
          </a:p>
          <a:p>
            <a:pPr lvl="1" eaLnBrk="1" hangingPunct="1">
              <a:defRPr/>
            </a:pPr>
            <a:r>
              <a:rPr lang="en-US" dirty="0" smtClean="0"/>
              <a:t>Estimated taxes</a:t>
            </a:r>
          </a:p>
          <a:p>
            <a:pPr lvl="1" eaLnBrk="1" hangingPunct="1">
              <a:defRPr/>
            </a:pPr>
            <a:r>
              <a:rPr lang="en-US" dirty="0" smtClean="0"/>
              <a:t>Earned Income Credit</a:t>
            </a:r>
          </a:p>
          <a:p>
            <a:pPr lvl="1" eaLnBrk="1" hangingPunct="1">
              <a:defRPr/>
            </a:pPr>
            <a:r>
              <a:rPr lang="en-US" dirty="0" smtClean="0"/>
              <a:t>Additional Child Tax Credit</a:t>
            </a:r>
          </a:p>
          <a:p>
            <a:pPr lvl="1" eaLnBrk="1" hangingPunct="1">
              <a:defRPr/>
            </a:pPr>
            <a:r>
              <a:rPr lang="en-US" dirty="0" smtClean="0"/>
              <a:t>Refundable American Opportunity Credit</a:t>
            </a:r>
          </a:p>
          <a:p>
            <a:pPr lvl="1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Answer: It depends on your definition of “calculated” – discuss as appropriate…</a:t>
            </a:r>
          </a:p>
        </p:txBody>
      </p:sp>
      <p:sp>
        <p:nvSpPr>
          <p:cNvPr id="34509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450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D5B8E9F-D70A-434E-BD86-41CE9344B0C6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mtClean="0"/>
          </a:p>
        </p:txBody>
      </p:sp>
      <p:sp>
        <p:nvSpPr>
          <p:cNvPr id="345094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" name="~PP33147.WAV">
            <a:hlinkClick r:id="" action="ppaction://media"/>
          </p:cNvPr>
          <p:cNvPicPr>
            <a:picLocks noRot="1" noChangeAspect="1"/>
          </p:cNvPicPr>
          <p:nvPr>
            <a:wavAudioFile r:embed="rId1" name="~PP3766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992795"/>
      </p:ext>
    </p:extLst>
  </p:cSld>
  <p:clrMapOvr>
    <a:masterClrMapping/>
  </p:clrMapOvr>
  <p:transition advTm="1000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Amounts that can be applied against tax liability:</a:t>
            </a:r>
          </a:p>
          <a:p>
            <a:pPr lvl="1" eaLnBrk="1" hangingPunct="1"/>
            <a:r>
              <a:rPr lang="en-US" smtClean="0"/>
              <a:t>Federal income tax withheld from W-2s, </a:t>
            </a:r>
          </a:p>
          <a:p>
            <a:pPr lvl="1" eaLnBrk="1" hangingPunct="1"/>
            <a:r>
              <a:rPr lang="en-US" smtClean="0"/>
              <a:t>Federal income tax withheld from 1099s</a:t>
            </a:r>
          </a:p>
          <a:p>
            <a:pPr lvl="1" eaLnBrk="1" hangingPunct="1"/>
            <a:r>
              <a:rPr lang="en-US" smtClean="0"/>
              <a:t>Estimated tax payments </a:t>
            </a:r>
          </a:p>
          <a:p>
            <a:pPr lvl="1" eaLnBrk="1" hangingPunct="1"/>
            <a:r>
              <a:rPr lang="en-US" smtClean="0"/>
              <a:t>Amounts applied from prior year’s return</a:t>
            </a:r>
          </a:p>
          <a:p>
            <a:pPr lvl="1" eaLnBrk="1" hangingPunct="1"/>
            <a:r>
              <a:rPr lang="en-US" smtClean="0"/>
              <a:t>Various refundable credits</a:t>
            </a:r>
          </a:p>
          <a:p>
            <a:pPr lvl="1" eaLnBrk="1" hangingPunct="1"/>
            <a:r>
              <a:rPr lang="en-US" smtClean="0"/>
              <a:t>Payments made with a request for extension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4105" name="~PP3308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085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6901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369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BFED821-08CE-4C9F-A863-FCC2083ACB97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/>
          </a:p>
        </p:txBody>
      </p:sp>
      <p:sp>
        <p:nvSpPr>
          <p:cNvPr id="336903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6878"/>
      </p:ext>
    </p:extLst>
  </p:cSld>
  <p:clrMapOvr>
    <a:masterClrMapping/>
  </p:clrMapOvr>
  <p:transition advTm="8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Estimated Payments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Means of payment for:</a:t>
            </a:r>
          </a:p>
          <a:p>
            <a:pPr lvl="1" eaLnBrk="1" hangingPunct="1"/>
            <a:r>
              <a:rPr lang="en-US" smtClean="0"/>
              <a:t>Self-employed</a:t>
            </a:r>
          </a:p>
          <a:p>
            <a:pPr lvl="1" eaLnBrk="1" hangingPunct="1"/>
            <a:r>
              <a:rPr lang="en-US" smtClean="0"/>
              <a:t>Those with Investment Income</a:t>
            </a:r>
          </a:p>
          <a:p>
            <a:pPr lvl="1" eaLnBrk="1" hangingPunct="1"/>
            <a:r>
              <a:rPr lang="en-US" smtClean="0"/>
              <a:t>Projected tax due with return &gt;$1,000</a:t>
            </a:r>
          </a:p>
          <a:p>
            <a:pPr lvl="1" eaLnBrk="1" hangingPunct="1"/>
            <a:endParaRPr lang="en-US" smtClean="0"/>
          </a:p>
          <a:p>
            <a:pPr eaLnBrk="1" hangingPunct="1"/>
            <a:r>
              <a:rPr lang="en-US" smtClean="0"/>
              <a:t>Payments made periodically by taxpayer</a:t>
            </a:r>
          </a:p>
          <a:p>
            <a:pPr lvl="1" eaLnBrk="1" hangingPunct="1"/>
            <a:r>
              <a:rPr lang="en-US" smtClean="0"/>
              <a:t>Need to know “When” and “How Much” for each payment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57737" name="~PP3310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329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25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379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8778E0C-36ED-4E91-9924-2822F24C2B0E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/>
          </a:p>
        </p:txBody>
      </p:sp>
      <p:sp>
        <p:nvSpPr>
          <p:cNvPr id="337927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82751"/>
      </p:ext>
    </p:extLst>
  </p:cSld>
  <p:clrMapOvr>
    <a:masterClrMapping/>
  </p:clrMapOvr>
  <p:transition advTm="8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577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773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Estimated Tax Payments – TW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Link from 1040 Line 62 to “F/S Tax Pd” and insert estimated payments for both Federal and State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Report in box “From Last year” Overpayment from prior year applied to current year Estimated taxes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State: Insert estimated payments and also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State taxes paid this year applicable to prior year(s)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State estimated taxes paid in January current year for prior year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Tax Wise includes latter two amounts in State Taxes Paid on Federal Schedule A, Itemized Deductions</a:t>
            </a:r>
          </a:p>
          <a:p>
            <a:pPr lvl="1" eaLnBrk="1" hangingPunct="1">
              <a:lnSpc>
                <a:spcPct val="80000"/>
              </a:lnSpc>
            </a:pPr>
            <a:endParaRPr lang="en-US" sz="2400" smtClean="0"/>
          </a:p>
        </p:txBody>
      </p:sp>
      <p:pic>
        <p:nvPicPr>
          <p:cNvPr id="6154" name="~PP1310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11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94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389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ACA766B-1E5E-4DEE-B8A0-A14C47265B6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/>
          </a:p>
        </p:txBody>
      </p:sp>
      <p:sp>
        <p:nvSpPr>
          <p:cNvPr id="33895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6394"/>
      </p:ext>
    </p:extLst>
  </p:cSld>
  <p:clrMapOvr>
    <a:masterClrMapping/>
  </p:clrMapOvr>
  <p:transition advTm="5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Federal Estimated Tax Payments</a:t>
            </a:r>
          </a:p>
        </p:txBody>
      </p:sp>
      <p:pic>
        <p:nvPicPr>
          <p:cNvPr id="3399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300" y="1838325"/>
            <a:ext cx="7340600" cy="4137025"/>
          </a:xfrm>
        </p:spPr>
      </p:pic>
      <p:pic>
        <p:nvPicPr>
          <p:cNvPr id="460809" name="~PP1310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194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3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399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1BEA1C3-CF42-4217-B6F9-D655840EB623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/>
          </a:p>
        </p:txBody>
      </p:sp>
      <p:sp>
        <p:nvSpPr>
          <p:cNvPr id="33997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742189"/>
      </p:ext>
    </p:extLst>
  </p:cSld>
  <p:clrMapOvr>
    <a:masterClrMapping/>
  </p:clrMapOvr>
  <p:transition advTm="3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08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0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Overpayment From Prior Year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elect to have refund applied to next year’s return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Ask TP if prior year refund was applied to current year taxes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61833" name="~PP131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146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09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409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04610A0-0DFE-44C5-BAE7-19D264FE3A0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/>
          </a:p>
        </p:txBody>
      </p:sp>
      <p:sp>
        <p:nvSpPr>
          <p:cNvPr id="340999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678"/>
      </p:ext>
    </p:extLst>
  </p:cSld>
  <p:clrMapOvr>
    <a:masterClrMapping/>
  </p:clrMapOvr>
  <p:transition advTm="4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18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18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Making Work Pay Retiree Credits (Schedule 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Refundable Credit</a:t>
            </a:r>
          </a:p>
          <a:p>
            <a:pPr eaLnBrk="1" hangingPunct="1">
              <a:defRPr/>
            </a:pPr>
            <a:r>
              <a:rPr lang="en-US" dirty="0" smtClean="0"/>
              <a:t>Economic Recovery Payment</a:t>
            </a:r>
          </a:p>
          <a:p>
            <a:pPr lvl="1" eaLnBrk="1" hangingPunct="1">
              <a:defRPr/>
            </a:pPr>
            <a:r>
              <a:rPr lang="en-US" dirty="0" smtClean="0"/>
              <a:t>S/S, SSI, Railroad Retirement and Vets Disability  $250  ($500 MFJ)</a:t>
            </a:r>
          </a:p>
          <a:p>
            <a:pPr lvl="1" eaLnBrk="1" hangingPunct="1">
              <a:defRPr/>
            </a:pPr>
            <a:r>
              <a:rPr lang="en-US" dirty="0" smtClean="0"/>
              <a:t>Vast majority already received this in TY2009, but there may people who got it late (in TY2010)</a:t>
            </a:r>
          </a:p>
          <a:p>
            <a:pPr lvl="2" eaLnBrk="1" hangingPunct="1">
              <a:defRPr/>
            </a:pPr>
            <a:r>
              <a:rPr lang="en-US" dirty="0" smtClean="0"/>
              <a:t>Look at TY2009 return </a:t>
            </a:r>
            <a:r>
              <a:rPr lang="en-US" dirty="0" err="1" smtClean="0"/>
              <a:t>Sch</a:t>
            </a:r>
            <a:r>
              <a:rPr lang="en-US" dirty="0" smtClean="0"/>
              <a:t> M – if shown, then done</a:t>
            </a:r>
          </a:p>
          <a:p>
            <a:pPr lvl="2" eaLnBrk="1" hangingPunct="1">
              <a:defRPr/>
            </a:pPr>
            <a:r>
              <a:rPr lang="en-US" dirty="0" smtClean="0"/>
              <a:t>Otherwise - Can lookup on IRS website</a:t>
            </a:r>
          </a:p>
          <a:p>
            <a:pPr eaLnBrk="1" hangingPunct="1">
              <a:defRPr/>
            </a:pPr>
            <a:r>
              <a:rPr lang="en-US" dirty="0" smtClean="0"/>
              <a:t>Making Work Pay Credit, if any, reduced by Economic Recovery Payment received (See </a:t>
            </a:r>
            <a:r>
              <a:rPr lang="en-US" dirty="0" err="1" smtClean="0"/>
              <a:t>Sch</a:t>
            </a:r>
            <a:r>
              <a:rPr lang="en-US" dirty="0" smtClean="0"/>
              <a:t> M)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4202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420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5760FD3-3D6E-4A0D-88C3-5162C1C0FE8B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/>
          </a:p>
        </p:txBody>
      </p:sp>
      <p:sp>
        <p:nvSpPr>
          <p:cNvPr id="342022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9225" name="~PP4311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819829"/>
      </p:ext>
    </p:extLst>
  </p:cSld>
  <p:clrMapOvr>
    <a:masterClrMapping/>
  </p:clrMapOvr>
  <p:transition advTm="16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Refundable Education Credit (Form 8863)</a:t>
            </a:r>
          </a:p>
        </p:txBody>
      </p:sp>
      <p:sp>
        <p:nvSpPr>
          <p:cNvPr id="343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Entitled to this credit if T/P did not get full benefit of non-refundable American Opportunity (Hope) credit</a:t>
            </a:r>
          </a:p>
          <a:p>
            <a:pPr eaLnBrk="1" hangingPunct="1"/>
            <a:r>
              <a:rPr lang="en-US" smtClean="0"/>
              <a:t>Refundable credit is 40% of unused portion of non-refundable credit – Max of $1,000</a:t>
            </a:r>
          </a:p>
          <a:p>
            <a:pPr eaLnBrk="1" hangingPunct="1"/>
            <a:r>
              <a:rPr lang="en-US" smtClean="0"/>
              <a:t>Taxwise will automatically calculate</a:t>
            </a:r>
          </a:p>
          <a:p>
            <a:pPr eaLnBrk="1" hangingPunct="1"/>
            <a:endParaRPr lang="en-US" smtClean="0"/>
          </a:p>
        </p:txBody>
      </p:sp>
      <p:sp>
        <p:nvSpPr>
          <p:cNvPr id="34304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430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338156D-D245-433A-8FFF-026883C1214F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/>
          </a:p>
        </p:txBody>
      </p:sp>
      <p:sp>
        <p:nvSpPr>
          <p:cNvPr id="343046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  <p:pic>
        <p:nvPicPr>
          <p:cNvPr id="8" name="~PP13132.WAV">
            <a:hlinkClick r:id="" action="ppaction://media"/>
          </p:cNvPr>
          <p:cNvPicPr>
            <a:picLocks noRot="1" noChangeAspect="1"/>
          </p:cNvPicPr>
          <p:nvPr>
            <a:wavAudioFile r:embed="rId1" name="~PP1313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161331"/>
      </p:ext>
    </p:extLst>
  </p:cSld>
  <p:clrMapOvr>
    <a:masterClrMapping/>
  </p:clrMapOvr>
  <p:transition advTm="416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Payments Made With </a:t>
            </a:r>
            <a:br>
              <a:rPr lang="en-US" smtClean="0"/>
            </a:br>
            <a:r>
              <a:rPr lang="en-US" smtClean="0"/>
              <a:t>Extension To File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Taxpayer requests extension to file</a:t>
            </a:r>
          </a:p>
          <a:p>
            <a:pPr lvl="1" eaLnBrk="1" hangingPunct="1"/>
            <a:r>
              <a:rPr lang="en-US" smtClean="0"/>
              <a:t>Must pay estimated Balance due with extension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Amount paid with Extension reported on final return, Form 1040, line 68</a:t>
            </a:r>
          </a:p>
        </p:txBody>
      </p:sp>
      <p:pic>
        <p:nvPicPr>
          <p:cNvPr id="462856" name="~PP4313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4041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4069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12/29/2011</a:t>
            </a:r>
            <a:endParaRPr lang="en-US"/>
          </a:p>
        </p:txBody>
      </p:sp>
      <p:sp>
        <p:nvSpPr>
          <p:cNvPr id="3440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FFC6B52-FD15-48C0-9B3B-745B27339774}" type="slidenum">
              <a:rPr 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/>
          </a:p>
        </p:txBody>
      </p:sp>
      <p:sp>
        <p:nvSpPr>
          <p:cNvPr id="344071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Tax Law Training (NJ) TY2011 v11.0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34308"/>
      </p:ext>
    </p:extLst>
  </p:cSld>
  <p:clrMapOvr>
    <a:masterClrMapping/>
  </p:clrMapOvr>
  <p:transition advTm="3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628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285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NJ Template 06">
  <a:themeElements>
    <a:clrScheme name="NJ Template 06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NJ Template 06">
      <a:majorFont>
        <a:latin typeface="Calibri"/>
        <a:ea typeface="ＭＳ Ｐゴシック"/>
        <a:cs typeface="ＭＳ Ｐゴシック"/>
      </a:majorFont>
      <a:minorFont>
        <a:latin typeface="Calibri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Arial" charset="0"/>
          </a:defRPr>
        </a:defPPr>
      </a:lstStyle>
    </a:lnDef>
  </a:objectDefaults>
  <a:extraClrSchemeLst>
    <a:extraClrScheme>
      <a:clrScheme name="NJ Template 06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J Template 06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J Template 06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4491 NJ</Template>
  <TotalTime>0</TotalTime>
  <Words>587</Words>
  <Application>Microsoft Office PowerPoint</Application>
  <PresentationFormat>On-screen Show (4:3)</PresentationFormat>
  <Paragraphs>127</Paragraphs>
  <Slides>10</Slides>
  <Notes>9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NJ Template 06</vt:lpstr>
      <vt:lpstr>Tax Payments</vt:lpstr>
      <vt:lpstr>Objectives</vt:lpstr>
      <vt:lpstr>Estimated Payments</vt:lpstr>
      <vt:lpstr>Estimated Tax Payments – TW</vt:lpstr>
      <vt:lpstr>Federal Estimated Tax Payments</vt:lpstr>
      <vt:lpstr>Overpayment From Prior Year</vt:lpstr>
      <vt:lpstr>Making Work Pay Retiree Credits (Schedule M)</vt:lpstr>
      <vt:lpstr>Refundable Education Credit (Form 8863)</vt:lpstr>
      <vt:lpstr>Payments Made With  Extension To File</vt:lpstr>
      <vt:lpstr>REFUNDABLE CREDITS QUIZ #1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Tax Payments</dc:title>
  <dc:creator>HershAl</dc:creator>
  <cp:lastModifiedBy>HershAl</cp:lastModifiedBy>
  <cp:revision>2</cp:revision>
  <dcterms:created xsi:type="dcterms:W3CDTF">2012-01-07T00:34:41Z</dcterms:created>
  <dcterms:modified xsi:type="dcterms:W3CDTF">2012-01-07T00:34:42Z</dcterms:modified>
</cp:coreProperties>
</file>